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9" r:id="rId5"/>
    <p:sldId id="259" r:id="rId6"/>
    <p:sldId id="265" r:id="rId7"/>
    <p:sldId id="267" r:id="rId8"/>
    <p:sldId id="270" r:id="rId9"/>
    <p:sldId id="271" r:id="rId10"/>
    <p:sldId id="272" r:id="rId11"/>
    <p:sldId id="264" r:id="rId12"/>
    <p:sldId id="273" r:id="rId13"/>
    <p:sldId id="278" r:id="rId14"/>
    <p:sldId id="279" r:id="rId15"/>
    <p:sldId id="274" r:id="rId16"/>
    <p:sldId id="276" r:id="rId17"/>
    <p:sldId id="277" r:id="rId18"/>
    <p:sldId id="280" r:id="rId19"/>
    <p:sldId id="266" r:id="rId20"/>
    <p:sldId id="281" r:id="rId21"/>
    <p:sldId id="282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63" d="100"/>
          <a:sy n="63" d="100"/>
        </p:scale>
        <p:origin x="7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Market</a:t>
            </a:r>
            <a:r>
              <a:rPr lang="en-US" baseline="0" dirty="0"/>
              <a:t> distribution by Survey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Vegetarian</c:v>
                </c:pt>
                <c:pt idx="1">
                  <c:v>Vegan</c:v>
                </c:pt>
                <c:pt idx="2">
                  <c:v>Non-Vegetarian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2.2999999999999998</c:v>
                </c:pt>
                <c:pt idx="1">
                  <c:v>37.5</c:v>
                </c:pt>
                <c:pt idx="2">
                  <c:v>60.2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B1-48F9-A8B0-A35F9C3D3C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ED9A22-B15C-439C-B12A-3E5729B40D81}" type="doc">
      <dgm:prSet loTypeId="urn:microsoft.com/office/officeart/2005/8/layout/arrow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08F627B-E65A-4B86-93E2-D281931F202C}">
      <dgm:prSet/>
      <dgm:spPr/>
      <dgm:t>
        <a:bodyPr/>
        <a:lstStyle/>
        <a:p>
          <a:r>
            <a:rPr lang="en-US" dirty="0"/>
            <a:t>Build brand awareness</a:t>
          </a:r>
        </a:p>
      </dgm:t>
    </dgm:pt>
    <dgm:pt modelId="{4C49182B-69EC-45C7-93B2-2C07FC2D4B35}" type="parTrans" cxnId="{E5CC45D2-970C-451D-84FF-B8D70F458807}">
      <dgm:prSet/>
      <dgm:spPr/>
      <dgm:t>
        <a:bodyPr/>
        <a:lstStyle/>
        <a:p>
          <a:endParaRPr lang="en-US"/>
        </a:p>
      </dgm:t>
    </dgm:pt>
    <dgm:pt modelId="{CEB8BB2D-2024-4313-8A02-7F89CEB5A633}" type="sibTrans" cxnId="{E5CC45D2-970C-451D-84FF-B8D70F458807}">
      <dgm:prSet/>
      <dgm:spPr/>
      <dgm:t>
        <a:bodyPr/>
        <a:lstStyle/>
        <a:p>
          <a:endParaRPr lang="en-US"/>
        </a:p>
      </dgm:t>
    </dgm:pt>
    <dgm:pt modelId="{766B8631-AF39-4023-B61E-EDCCA4D9298F}">
      <dgm:prSet/>
      <dgm:spPr/>
      <dgm:t>
        <a:bodyPr/>
        <a:lstStyle/>
        <a:p>
          <a:r>
            <a:rPr lang="en-US"/>
            <a:t>Customer satisfaction and loyalty</a:t>
          </a:r>
        </a:p>
      </dgm:t>
    </dgm:pt>
    <dgm:pt modelId="{EA3A5CDE-7208-4068-A1A5-42EC948A3D62}" type="parTrans" cxnId="{DDBB35FF-0439-4772-8ECE-1A8779C90274}">
      <dgm:prSet/>
      <dgm:spPr/>
      <dgm:t>
        <a:bodyPr/>
        <a:lstStyle/>
        <a:p>
          <a:endParaRPr lang="en-US"/>
        </a:p>
      </dgm:t>
    </dgm:pt>
    <dgm:pt modelId="{011272C6-B21E-46D6-B17A-09A7A0715559}" type="sibTrans" cxnId="{DDBB35FF-0439-4772-8ECE-1A8779C90274}">
      <dgm:prSet/>
      <dgm:spPr/>
      <dgm:t>
        <a:bodyPr/>
        <a:lstStyle/>
        <a:p>
          <a:endParaRPr lang="en-US"/>
        </a:p>
      </dgm:t>
    </dgm:pt>
    <dgm:pt modelId="{472750C3-9D8E-4D59-8323-7FF41706B20A}">
      <dgm:prSet/>
      <dgm:spPr/>
      <dgm:t>
        <a:bodyPr/>
        <a:lstStyle/>
        <a:p>
          <a:r>
            <a:rPr lang="en-US"/>
            <a:t>Increase sales and profit</a:t>
          </a:r>
        </a:p>
      </dgm:t>
    </dgm:pt>
    <dgm:pt modelId="{1C69C253-8A23-4C9D-975F-B8B3C8A802D1}" type="parTrans" cxnId="{18BCF5FA-5E14-4B86-B089-09D85A33DF3F}">
      <dgm:prSet/>
      <dgm:spPr/>
      <dgm:t>
        <a:bodyPr/>
        <a:lstStyle/>
        <a:p>
          <a:endParaRPr lang="en-US"/>
        </a:p>
      </dgm:t>
    </dgm:pt>
    <dgm:pt modelId="{63F9224E-7F26-4197-86B0-5205CA73CC75}" type="sibTrans" cxnId="{18BCF5FA-5E14-4B86-B089-09D85A33DF3F}">
      <dgm:prSet/>
      <dgm:spPr/>
      <dgm:t>
        <a:bodyPr/>
        <a:lstStyle/>
        <a:p>
          <a:endParaRPr lang="en-US"/>
        </a:p>
      </dgm:t>
    </dgm:pt>
    <dgm:pt modelId="{77500A35-7202-46B2-9034-6C1FBA49F407}">
      <dgm:prSet/>
      <dgm:spPr/>
      <dgm:t>
        <a:bodyPr/>
        <a:lstStyle/>
        <a:p>
          <a:r>
            <a:rPr lang="en-US"/>
            <a:t>Target new customers</a:t>
          </a:r>
        </a:p>
      </dgm:t>
    </dgm:pt>
    <dgm:pt modelId="{C4761198-7809-48D0-8FEF-F6F782C1C056}" type="parTrans" cxnId="{9CEC2659-0571-4EF1-8951-8AE8D49C02E1}">
      <dgm:prSet/>
      <dgm:spPr/>
      <dgm:t>
        <a:bodyPr/>
        <a:lstStyle/>
        <a:p>
          <a:endParaRPr lang="en-US"/>
        </a:p>
      </dgm:t>
    </dgm:pt>
    <dgm:pt modelId="{34485F55-E4F1-4D85-B53B-A94DBCF5B84D}" type="sibTrans" cxnId="{9CEC2659-0571-4EF1-8951-8AE8D49C02E1}">
      <dgm:prSet/>
      <dgm:spPr/>
      <dgm:t>
        <a:bodyPr/>
        <a:lstStyle/>
        <a:p>
          <a:endParaRPr lang="en-US"/>
        </a:p>
      </dgm:t>
    </dgm:pt>
    <dgm:pt modelId="{03CC434B-E4D0-4926-844B-3E7338F61016}">
      <dgm:prSet/>
      <dgm:spPr/>
      <dgm:t>
        <a:bodyPr/>
        <a:lstStyle/>
        <a:p>
          <a:r>
            <a:rPr lang="en-US"/>
            <a:t>Launch new products or services</a:t>
          </a:r>
        </a:p>
      </dgm:t>
    </dgm:pt>
    <dgm:pt modelId="{712159AE-C7AE-40B2-BF54-EE65C7A64F9C}" type="parTrans" cxnId="{AFB00ACD-9C0A-4372-B009-5D4849736FC3}">
      <dgm:prSet/>
      <dgm:spPr/>
      <dgm:t>
        <a:bodyPr/>
        <a:lstStyle/>
        <a:p>
          <a:endParaRPr lang="en-US"/>
        </a:p>
      </dgm:t>
    </dgm:pt>
    <dgm:pt modelId="{61BEB725-D3C8-4B74-AE7A-AFD1E6FD9B75}" type="sibTrans" cxnId="{AFB00ACD-9C0A-4372-B009-5D4849736FC3}">
      <dgm:prSet/>
      <dgm:spPr/>
      <dgm:t>
        <a:bodyPr/>
        <a:lstStyle/>
        <a:p>
          <a:endParaRPr lang="en-US"/>
        </a:p>
      </dgm:t>
    </dgm:pt>
    <dgm:pt modelId="{C2894B53-3E0D-4F21-9B77-F438B5295CB8}" type="pres">
      <dgm:prSet presAssocID="{B9ED9A22-B15C-439C-B12A-3E5729B40D81}" presName="cycle" presStyleCnt="0">
        <dgm:presLayoutVars>
          <dgm:dir/>
          <dgm:resizeHandles val="exact"/>
        </dgm:presLayoutVars>
      </dgm:prSet>
      <dgm:spPr/>
    </dgm:pt>
    <dgm:pt modelId="{376C5D45-4ED7-4219-B059-B4984ADFD914}" type="pres">
      <dgm:prSet presAssocID="{E08F627B-E65A-4B86-93E2-D281931F202C}" presName="arrow" presStyleLbl="node1" presStyleIdx="0" presStyleCnt="5">
        <dgm:presLayoutVars>
          <dgm:bulletEnabled val="1"/>
        </dgm:presLayoutVars>
      </dgm:prSet>
      <dgm:spPr/>
    </dgm:pt>
    <dgm:pt modelId="{44CEB9E6-1BD4-442C-8CDD-98F2CB0E4AFE}" type="pres">
      <dgm:prSet presAssocID="{766B8631-AF39-4023-B61E-EDCCA4D9298F}" presName="arrow" presStyleLbl="node1" presStyleIdx="1" presStyleCnt="5">
        <dgm:presLayoutVars>
          <dgm:bulletEnabled val="1"/>
        </dgm:presLayoutVars>
      </dgm:prSet>
      <dgm:spPr/>
    </dgm:pt>
    <dgm:pt modelId="{FA8EE328-3EA0-4684-85C0-FC7F9A71EAD2}" type="pres">
      <dgm:prSet presAssocID="{472750C3-9D8E-4D59-8323-7FF41706B20A}" presName="arrow" presStyleLbl="node1" presStyleIdx="2" presStyleCnt="5">
        <dgm:presLayoutVars>
          <dgm:bulletEnabled val="1"/>
        </dgm:presLayoutVars>
      </dgm:prSet>
      <dgm:spPr/>
    </dgm:pt>
    <dgm:pt modelId="{667B6BF4-4FC7-4A30-975E-D0ED52BE4FC8}" type="pres">
      <dgm:prSet presAssocID="{77500A35-7202-46B2-9034-6C1FBA49F407}" presName="arrow" presStyleLbl="node1" presStyleIdx="3" presStyleCnt="5">
        <dgm:presLayoutVars>
          <dgm:bulletEnabled val="1"/>
        </dgm:presLayoutVars>
      </dgm:prSet>
      <dgm:spPr/>
    </dgm:pt>
    <dgm:pt modelId="{DF955A44-2C5D-49E9-AB2E-766524A23CD8}" type="pres">
      <dgm:prSet presAssocID="{03CC434B-E4D0-4926-844B-3E7338F61016}" presName="arrow" presStyleLbl="node1" presStyleIdx="4" presStyleCnt="5">
        <dgm:presLayoutVars>
          <dgm:bulletEnabled val="1"/>
        </dgm:presLayoutVars>
      </dgm:prSet>
      <dgm:spPr/>
    </dgm:pt>
  </dgm:ptLst>
  <dgm:cxnLst>
    <dgm:cxn modelId="{2AEDB209-C1A5-495D-880B-3C1D9D580DAD}" type="presOf" srcId="{77500A35-7202-46B2-9034-6C1FBA49F407}" destId="{667B6BF4-4FC7-4A30-975E-D0ED52BE4FC8}" srcOrd="0" destOrd="0" presId="urn:microsoft.com/office/officeart/2005/8/layout/arrow1"/>
    <dgm:cxn modelId="{FA9F443B-FCCF-4924-8BDB-64D213BFBB08}" type="presOf" srcId="{766B8631-AF39-4023-B61E-EDCCA4D9298F}" destId="{44CEB9E6-1BD4-442C-8CDD-98F2CB0E4AFE}" srcOrd="0" destOrd="0" presId="urn:microsoft.com/office/officeart/2005/8/layout/arrow1"/>
    <dgm:cxn modelId="{D60D165B-5FAE-4483-AA82-562DAF590A0D}" type="presOf" srcId="{472750C3-9D8E-4D59-8323-7FF41706B20A}" destId="{FA8EE328-3EA0-4684-85C0-FC7F9A71EAD2}" srcOrd="0" destOrd="0" presId="urn:microsoft.com/office/officeart/2005/8/layout/arrow1"/>
    <dgm:cxn modelId="{EB6B204C-8134-43D4-ACBB-48DFC5C0D566}" type="presOf" srcId="{03CC434B-E4D0-4926-844B-3E7338F61016}" destId="{DF955A44-2C5D-49E9-AB2E-766524A23CD8}" srcOrd="0" destOrd="0" presId="urn:microsoft.com/office/officeart/2005/8/layout/arrow1"/>
    <dgm:cxn modelId="{9CEC2659-0571-4EF1-8951-8AE8D49C02E1}" srcId="{B9ED9A22-B15C-439C-B12A-3E5729B40D81}" destId="{77500A35-7202-46B2-9034-6C1FBA49F407}" srcOrd="3" destOrd="0" parTransId="{C4761198-7809-48D0-8FEF-F6F782C1C056}" sibTransId="{34485F55-E4F1-4D85-B53B-A94DBCF5B84D}"/>
    <dgm:cxn modelId="{0FCDC3BA-0D55-4A7D-8C67-A78C3F477F9B}" type="presOf" srcId="{B9ED9A22-B15C-439C-B12A-3E5729B40D81}" destId="{C2894B53-3E0D-4F21-9B77-F438B5295CB8}" srcOrd="0" destOrd="0" presId="urn:microsoft.com/office/officeart/2005/8/layout/arrow1"/>
    <dgm:cxn modelId="{AFB00ACD-9C0A-4372-B009-5D4849736FC3}" srcId="{B9ED9A22-B15C-439C-B12A-3E5729B40D81}" destId="{03CC434B-E4D0-4926-844B-3E7338F61016}" srcOrd="4" destOrd="0" parTransId="{712159AE-C7AE-40B2-BF54-EE65C7A64F9C}" sibTransId="{61BEB725-D3C8-4B74-AE7A-AFD1E6FD9B75}"/>
    <dgm:cxn modelId="{ED1BA6CD-7F8B-4C64-B2F9-5EDB45CF78CA}" type="presOf" srcId="{E08F627B-E65A-4B86-93E2-D281931F202C}" destId="{376C5D45-4ED7-4219-B059-B4984ADFD914}" srcOrd="0" destOrd="0" presId="urn:microsoft.com/office/officeart/2005/8/layout/arrow1"/>
    <dgm:cxn modelId="{E5CC45D2-970C-451D-84FF-B8D70F458807}" srcId="{B9ED9A22-B15C-439C-B12A-3E5729B40D81}" destId="{E08F627B-E65A-4B86-93E2-D281931F202C}" srcOrd="0" destOrd="0" parTransId="{4C49182B-69EC-45C7-93B2-2C07FC2D4B35}" sibTransId="{CEB8BB2D-2024-4313-8A02-7F89CEB5A633}"/>
    <dgm:cxn modelId="{18BCF5FA-5E14-4B86-B089-09D85A33DF3F}" srcId="{B9ED9A22-B15C-439C-B12A-3E5729B40D81}" destId="{472750C3-9D8E-4D59-8323-7FF41706B20A}" srcOrd="2" destOrd="0" parTransId="{1C69C253-8A23-4C9D-975F-B8B3C8A802D1}" sibTransId="{63F9224E-7F26-4197-86B0-5205CA73CC75}"/>
    <dgm:cxn modelId="{DDBB35FF-0439-4772-8ECE-1A8779C90274}" srcId="{B9ED9A22-B15C-439C-B12A-3E5729B40D81}" destId="{766B8631-AF39-4023-B61E-EDCCA4D9298F}" srcOrd="1" destOrd="0" parTransId="{EA3A5CDE-7208-4068-A1A5-42EC948A3D62}" sibTransId="{011272C6-B21E-46D6-B17A-09A7A0715559}"/>
    <dgm:cxn modelId="{9062692A-7E33-44F0-BC3B-816AA7E977AA}" type="presParOf" srcId="{C2894B53-3E0D-4F21-9B77-F438B5295CB8}" destId="{376C5D45-4ED7-4219-B059-B4984ADFD914}" srcOrd="0" destOrd="0" presId="urn:microsoft.com/office/officeart/2005/8/layout/arrow1"/>
    <dgm:cxn modelId="{7D71A3B2-4A02-4F37-B89B-4744DDC677D6}" type="presParOf" srcId="{C2894B53-3E0D-4F21-9B77-F438B5295CB8}" destId="{44CEB9E6-1BD4-442C-8CDD-98F2CB0E4AFE}" srcOrd="1" destOrd="0" presId="urn:microsoft.com/office/officeart/2005/8/layout/arrow1"/>
    <dgm:cxn modelId="{D6D8C90C-B919-40C2-BFBA-275140FE806C}" type="presParOf" srcId="{C2894B53-3E0D-4F21-9B77-F438B5295CB8}" destId="{FA8EE328-3EA0-4684-85C0-FC7F9A71EAD2}" srcOrd="2" destOrd="0" presId="urn:microsoft.com/office/officeart/2005/8/layout/arrow1"/>
    <dgm:cxn modelId="{1A4C5764-28E4-4984-9CEA-06901B5A7788}" type="presParOf" srcId="{C2894B53-3E0D-4F21-9B77-F438B5295CB8}" destId="{667B6BF4-4FC7-4A30-975E-D0ED52BE4FC8}" srcOrd="3" destOrd="0" presId="urn:microsoft.com/office/officeart/2005/8/layout/arrow1"/>
    <dgm:cxn modelId="{04EFAC93-844A-464A-9B79-C0E9C1031C28}" type="presParOf" srcId="{C2894B53-3E0D-4F21-9B77-F438B5295CB8}" destId="{DF955A44-2C5D-49E9-AB2E-766524A23CD8}" srcOrd="4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6C5D45-4ED7-4219-B059-B4984ADFD914}">
      <dsp:nvSpPr>
        <dsp:cNvPr id="0" name=""/>
        <dsp:cNvSpPr/>
      </dsp:nvSpPr>
      <dsp:spPr>
        <a:xfrm>
          <a:off x="2095930" y="1058"/>
          <a:ext cx="2321743" cy="2321743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Build brand awareness</a:t>
          </a:r>
        </a:p>
      </dsp:txBody>
      <dsp:txXfrm>
        <a:off x="2676366" y="407363"/>
        <a:ext cx="1160871" cy="1915438"/>
      </dsp:txXfrm>
    </dsp:sp>
    <dsp:sp modelId="{44CEB9E6-1BD4-442C-8CDD-98F2CB0E4AFE}">
      <dsp:nvSpPr>
        <dsp:cNvPr id="0" name=""/>
        <dsp:cNvSpPr/>
      </dsp:nvSpPr>
      <dsp:spPr>
        <a:xfrm rot="4320000">
          <a:off x="3968355" y="1361455"/>
          <a:ext cx="2321743" cy="2321743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Customer satisfaction and loyalty</a:t>
          </a:r>
        </a:p>
      </dsp:txBody>
      <dsp:txXfrm rot="-5400000">
        <a:off x="3978298" y="2004668"/>
        <a:ext cx="1915438" cy="1160871"/>
      </dsp:txXfrm>
    </dsp:sp>
    <dsp:sp modelId="{FA8EE328-3EA0-4684-85C0-FC7F9A71EAD2}">
      <dsp:nvSpPr>
        <dsp:cNvPr id="0" name=""/>
        <dsp:cNvSpPr/>
      </dsp:nvSpPr>
      <dsp:spPr>
        <a:xfrm rot="8640000">
          <a:off x="3253152" y="3562623"/>
          <a:ext cx="2321743" cy="2321743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Increase sales and profit</a:t>
          </a:r>
        </a:p>
      </dsp:txBody>
      <dsp:txXfrm rot="10800000">
        <a:off x="3714178" y="3601422"/>
        <a:ext cx="1160871" cy="1915438"/>
      </dsp:txXfrm>
    </dsp:sp>
    <dsp:sp modelId="{667B6BF4-4FC7-4A30-975E-D0ED52BE4FC8}">
      <dsp:nvSpPr>
        <dsp:cNvPr id="0" name=""/>
        <dsp:cNvSpPr/>
      </dsp:nvSpPr>
      <dsp:spPr>
        <a:xfrm rot="12960000">
          <a:off x="938707" y="3562623"/>
          <a:ext cx="2321743" cy="2321743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Target new customers</a:t>
          </a:r>
        </a:p>
      </dsp:txBody>
      <dsp:txXfrm rot="10800000">
        <a:off x="1638553" y="3601422"/>
        <a:ext cx="1160871" cy="1915438"/>
      </dsp:txXfrm>
    </dsp:sp>
    <dsp:sp modelId="{DF955A44-2C5D-49E9-AB2E-766524A23CD8}">
      <dsp:nvSpPr>
        <dsp:cNvPr id="0" name=""/>
        <dsp:cNvSpPr/>
      </dsp:nvSpPr>
      <dsp:spPr>
        <a:xfrm rot="17280000">
          <a:off x="223504" y="1361455"/>
          <a:ext cx="2321743" cy="2321743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Launch new products or services</a:t>
          </a:r>
        </a:p>
      </dsp:txBody>
      <dsp:txXfrm rot="5400000">
        <a:off x="619867" y="2004668"/>
        <a:ext cx="1915438" cy="11608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F901-3417-439B-B98A-6751B26E6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75DEB4-C620-4523-9727-5C10731FC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1AE6B8-1643-4692-A561-4F0C4AB41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B9BD6-B64B-44C1-B4DA-F0F3BE1C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EABB60-4CFF-419F-A290-2DD429FC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750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6972F-CC25-49C8-93E6-F544FF38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15915A-A724-438F-BF2E-3B5F829EB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AC8AB-DD67-43D5-8899-B167B7A5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3B6E5-3937-4F41-9549-BD87597A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E6EB9-F2CF-4B4B-AF46-534AB9E1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7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53D9E4-A081-402E-AE4D-74ECE1E5BE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2B99C1-6354-468C-9CED-CF5BC9C7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06BA0C-E60D-4733-AF34-4AF1E0C12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48256-4A5A-44D2-863C-10D1BAB8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6936B-1008-472B-92BF-BA198310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0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BF6DF-BBF1-426D-9279-CA8DDB35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1FD5-69A5-4952-A600-E3750337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6517-C71E-4C9F-95CA-11FEA37F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2C518-105C-42A4-9C21-DB97D04FE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B540-A6C6-4F31-A38E-897EA2450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24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58B9-5820-4866-A3ED-74E7E32CA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AAC655-99BA-4227-80D0-000DF5B47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0A1F0-FB78-4824-AA0A-F4C2B5A46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35BA6-2697-4F63-9304-7450BC178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3A21D-4FA5-46EA-A6FC-9AACAB11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9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75C72-AA26-476A-85AE-1EBD5258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D4D7B-B856-42F7-91E1-14E520202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F15C3-EFBB-45B6-BCAA-1175F443CB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EFCC7-B2B5-4662-A83C-D650F31F2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6A8AC-13FC-42D7-93FC-4F0A2D86B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013BE-EBAA-4D86-8C5E-BD3214F78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4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BC860-F087-4F9D-9A49-23781492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FA118-425C-4B7A-AADD-41BD99487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59B19-9348-461A-81EC-F6345394F9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335130-EF38-40F6-9B82-945FB7981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C4D08-83D7-49B0-B51C-57F30AB96C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998AB7-DF27-4E41-B756-57769539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34F14-735F-4DE6-B1AB-270DCB9A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BB81F8-5347-450F-9FBF-CDF6E12E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0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4C77D-2335-4DE3-B694-C4D0FC736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5CBCA9-6520-409C-8E45-EE1C1BBD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7A3634-0F23-4008-A1A6-C0892235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0128E9-5F26-4D13-9C36-F5403ACAD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5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B390A8-C284-46AC-80B3-A3AD48E11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95A0D5-2C69-4B0C-B6A4-67F673BD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813C2-44F0-4DCA-A291-3A911ED03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771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9072B-7DC2-4719-8E03-FE9797A0F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0D1B2-5834-4493-9DC9-46ED21DDF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99866-24FA-4D1B-857E-58B5FA441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DBB23-21B2-4D7D-A302-AF83C225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8D183E-ADDC-412C-AF85-FF28A546D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687F0-5598-4307-A332-957217A3C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EF4E-14D2-4910-8264-E06DB3CC6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00196-518C-44CD-9A16-6D7D9AB3AA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29FA94-A135-48DF-9BC5-5FA43FBF9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B7EF5-CF58-401D-B838-93921ACFE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D460C0-C04F-4337-92F4-310D0718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148A42-2293-4DBE-8640-89035897C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9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8C648-7F78-47FD-B194-9A12A2B0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D7295-D23E-44F3-9370-253BD7045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A2FA6-ACA4-4667-A3D8-C98C56F828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DDE3A-5349-467E-A1D4-FE38FCFEBC63}" type="datetimeFigureOut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5D38F-8E7C-400F-B175-34E332EDC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5400F-7C28-4E0E-8CB6-09E772F8E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3E72A-0C38-4AB1-8F6F-E250479C02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4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12" Type="http://schemas.openxmlformats.org/officeDocument/2006/relationships/image" Target="../media/image15.jp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03BB29-3149-4CE8-96CA-70E7A20C4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7" r="5442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9053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89975-1907-42DB-A52C-70F0D0D3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dirty="0">
                <a:solidFill>
                  <a:srgbClr val="FFFFFF"/>
                </a:solidFill>
              </a:rPr>
              <a:t>Target Market – Students and Professionals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https://lh6.googleusercontent.com/6OqblBOz7TrqVEw-OEYSGC1JuTIarDBQ7lqZjRacutRPETjPzEWnOhnUXQWuLjUaSqXIO2amLVWJH57_xzcOTnmBQh-hg7VHBFQ0ROeIGnqZIwlVAT3gylzvchwKL7n1SWWUyq00">
            <a:extLst>
              <a:ext uri="{FF2B5EF4-FFF2-40B4-BE49-F238E27FC236}">
                <a16:creationId xmlns:a16="http://schemas.microsoft.com/office/drawing/2014/main" id="{17187920-D354-49E1-9B2A-4AFD95178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51" y="2945719"/>
            <a:ext cx="5455917" cy="295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lh3.googleusercontent.com/pvNg8bW9UfXRefUKEO9TE6NrRPNAnkM8bcX_ehMtQ0E2EvEtDT2PK5Ge7p34bEpfbixchKa3GPGR0cCpxudamCJJPk8rC9zQRNsVGeY2Zl6V4WOt4zeYBoLxYkSfACSnPWsQvs8G">
            <a:extLst>
              <a:ext uri="{FF2B5EF4-FFF2-40B4-BE49-F238E27FC236}">
                <a16:creationId xmlns:a16="http://schemas.microsoft.com/office/drawing/2014/main" id="{62A54DF5-C539-4026-8A17-7A6198ACF8B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58" y="2959358"/>
            <a:ext cx="5455917" cy="293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43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73C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B9A24-735D-4EB1-8145-610821917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Promotions</a:t>
            </a:r>
          </a:p>
        </p:txBody>
      </p:sp>
      <p:pic>
        <p:nvPicPr>
          <p:cNvPr id="5" name="Picture 4" descr="A red and white sign&#10;&#10;Description generated with very high confidence">
            <a:extLst>
              <a:ext uri="{FF2B5EF4-FFF2-40B4-BE49-F238E27FC236}">
                <a16:creationId xmlns:a16="http://schemas.microsoft.com/office/drawing/2014/main" id="{51712032-B9ED-42E3-A8AB-9529DF2206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1" r="1" b="749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0C136-4D5F-477F-BE1B-0BE76F81A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New businesses in the restaurant industry are prone to have a 60% failure rate.</a:t>
            </a:r>
          </a:p>
          <a:p>
            <a:endParaRPr lang="en-US" sz="2000">
              <a:solidFill>
                <a:srgbClr val="FFFFFF"/>
              </a:solidFill>
            </a:endParaRPr>
          </a:p>
          <a:p>
            <a:r>
              <a:rPr lang="en-US" sz="2000">
                <a:solidFill>
                  <a:srgbClr val="FFFFFF"/>
                </a:solidFill>
              </a:rPr>
              <a:t>GOAL : Apply pull strategy to bring customer base to us.</a:t>
            </a:r>
          </a:p>
        </p:txBody>
      </p:sp>
    </p:spTree>
    <p:extLst>
      <p:ext uri="{BB962C8B-B14F-4D97-AF65-F5344CB8AC3E}">
        <p14:creationId xmlns:p14="http://schemas.microsoft.com/office/powerpoint/2010/main" val="3770931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9301A43C-1133-4ADC-B881-BF96764DAD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5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0E4DAD-2246-490E-A9B4-B3DBD5BE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650" y="4868635"/>
            <a:ext cx="5277333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GO SOCIAL!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F86149B-ABC9-4450-BEB7-9E2353D09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383" y="3427984"/>
            <a:ext cx="5272888" cy="3181684"/>
          </a:xfrm>
        </p:spPr>
        <p:txBody>
          <a:bodyPr anchor="t">
            <a:normAutofit/>
          </a:bodyPr>
          <a:lstStyle/>
          <a:p>
            <a:endParaRPr lang="en-US" sz="1800" dirty="0"/>
          </a:p>
        </p:txBody>
      </p:sp>
      <p:sp>
        <p:nvSpPr>
          <p:cNvPr id="21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91BE9D2-E426-49E0-898D-534D4883D5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r="1997" b="3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56019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E4DAD-2246-490E-A9B4-B3DBD5BE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BRING ON THE CONTESTS!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3660F-8E97-466D-9136-9B40CE0C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i="1" dirty="0"/>
          </a:p>
          <a:p>
            <a:endParaRPr lang="en-US" i="1" dirty="0"/>
          </a:p>
          <a:p>
            <a:r>
              <a:rPr lang="en-US" b="1" dirty="0"/>
              <a:t>#20VeganPushupsChallenge</a:t>
            </a:r>
          </a:p>
          <a:p>
            <a:r>
              <a:rPr lang="en-US" b="1" dirty="0"/>
              <a:t>Consumer Awareness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pic>
        <p:nvPicPr>
          <p:cNvPr id="8198" name="Picture 6" descr="https://lh6.googleusercontent.com/br7peq1n3MUzFwUFTigCdMdA74i0Y-ddP3XnudiIjsq2UbRoDg3zgKti22C7VrvtWKPBmYwdFHtEqXbFgiA6ZqtIVW7FM0xFhgO_rM9rgU4mGj3oAVrreCE9Xh8VYNWAttEgdyoF">
            <a:extLst>
              <a:ext uri="{FF2B5EF4-FFF2-40B4-BE49-F238E27FC236}">
                <a16:creationId xmlns:a16="http://schemas.microsoft.com/office/drawing/2014/main" id="{AD9106C1-3F56-46DF-AF69-95CC5574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65" y="2616342"/>
            <a:ext cx="3602695" cy="360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s://lh5.googleusercontent.com/f8yiCxAeCTsQk-sgjHe1hGhts9Dux_rLHmgF10EsEcZVS0T2s9GIMjAAb0vJTsS7u9ZX57VUoqmU3ml1jT7RDpTofSBEFfBTVeOl6PViV8i0PotfKDVu12rjosZLByVbVOIO2QyE">
            <a:extLst>
              <a:ext uri="{FF2B5EF4-FFF2-40B4-BE49-F238E27FC236}">
                <a16:creationId xmlns:a16="http://schemas.microsoft.com/office/drawing/2014/main" id="{6AAB686D-33BF-4E21-BC76-B0F898CD3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265" y="3666337"/>
            <a:ext cx="27432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76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4DAD-2246-490E-A9B4-B3DBD5BE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latin typeface="+mj-lt"/>
                <a:ea typeface="+mj-ea"/>
                <a:cs typeface="+mj-cs"/>
              </a:rPr>
              <a:t>WEBSITES AND BLOGS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3660F-8E97-466D-9136-9B40CE0C9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endParaRPr lang="en-US" sz="1800" i="1" dirty="0"/>
          </a:p>
          <a:p>
            <a:endParaRPr lang="en-US" sz="1800" i="1" dirty="0"/>
          </a:p>
          <a:p>
            <a:r>
              <a:rPr lang="en-US" sz="1800" b="1" dirty="0"/>
              <a:t>A Pen is mightier than a sword!</a:t>
            </a:r>
          </a:p>
          <a:p>
            <a:r>
              <a:rPr lang="en-US" sz="1800" b="1" dirty="0"/>
              <a:t>It’s fun when you are involved.</a:t>
            </a:r>
          </a:p>
          <a:p>
            <a:r>
              <a:rPr lang="en-US" sz="1800" b="1" dirty="0"/>
              <a:t>Seasonal promo codes and offers.</a:t>
            </a:r>
          </a:p>
          <a:p>
            <a:endParaRPr lang="en-US" sz="1800" b="1" dirty="0"/>
          </a:p>
          <a:p>
            <a:pPr marL="0" indent="0">
              <a:buNone/>
            </a:pPr>
            <a:endParaRPr lang="en-US" sz="1800" b="1" dirty="0"/>
          </a:p>
          <a:p>
            <a:endParaRPr lang="en-US" sz="1800" dirty="0"/>
          </a:p>
        </p:txBody>
      </p:sp>
      <p:pic>
        <p:nvPicPr>
          <p:cNvPr id="10244" name="Picture 4" descr="https://lh6.googleusercontent.com/4IQo4jWVJbhf4JDxS_ozIceL50yx_8t0IH4InghHs78LIeD5tJgH7bXuX-HiLurDRRc-v8A5Ht3EUIjtT5mszeCurVA4sfXlLoIsZyRsvBIQees2sQh-mDnitpMb4pQZ5vInP82Y">
            <a:extLst>
              <a:ext uri="{FF2B5EF4-FFF2-40B4-BE49-F238E27FC236}">
                <a16:creationId xmlns:a16="http://schemas.microsoft.com/office/drawing/2014/main" id="{D07AF90D-49F3-4AC7-838E-3BB2E92C7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0" r="23501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32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https://lh3.googleusercontent.com/rwzhO0REGEI7bXbVRkCl1ss1euqR13jryQ0ctj-6i9V2DqppiN_UqFWtSbkd4zG3nGzFHlFgy6XNiSkDauQpyznk-TWjF9HW7NL6snlRrspm8Z0bsFe2REiFOh5B-9LTucF0nnW6">
            <a:extLst>
              <a:ext uri="{FF2B5EF4-FFF2-40B4-BE49-F238E27FC236}">
                <a16:creationId xmlns:a16="http://schemas.microsoft.com/office/drawing/2014/main" id="{26FFF980-6A36-4792-B5BC-56715BA7AD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" b="116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E4DAD-2246-490E-A9B4-B3DBD5BE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ENCOURAGE PHOTO-FRIENDLY ENVIRONMENT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10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1" name="Picture 6" descr="https://lh6.googleusercontent.com/pPakRr-ks4_qBXOiU-M-vG9z1cR_B2NrViR8oNmnAfaB9kJlP3y4wCKPbkSQf0fCG3TgVstonXNphWBgQvdHgC6v9FwID14-CTZLWg3fB2X-4TYgv1TkhFT4X1X8Rcu6-6ZydjbN">
            <a:extLst>
              <a:ext uri="{FF2B5EF4-FFF2-40B4-BE49-F238E27FC236}">
                <a16:creationId xmlns:a16="http://schemas.microsoft.com/office/drawing/2014/main" id="{51AD7AE5-76E4-45B5-8B8C-0F6F557170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1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E4DAD-2246-490E-A9B4-B3DBD5BE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300"/>
              <a:t>REACH OUT TO SOCIAL MEDIA BLOGGERS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23" name="Content Placeholder 13322">
            <a:extLst>
              <a:ext uri="{FF2B5EF4-FFF2-40B4-BE49-F238E27FC236}">
                <a16:creationId xmlns:a16="http://schemas.microsoft.com/office/drawing/2014/main" id="{E281889A-AFCA-45F4-8CED-8F77E0446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dirty="0"/>
              <a:t>Their credibility and trust on our brand will influence the mass in trying </a:t>
            </a:r>
            <a:r>
              <a:rPr lang="en-US" dirty="0" err="1"/>
              <a:t>VeganHub</a:t>
            </a:r>
            <a:r>
              <a:rPr lang="en-US" dirty="0"/>
              <a:t> as their choice for vegan and healthy food.</a:t>
            </a:r>
            <a:endParaRPr lang="en-US" i="1" dirty="0"/>
          </a:p>
          <a:p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6192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4DAD-2246-490E-A9B4-B3DBD5BEE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PARTNERSHIPS WITH FITNESS CENTERS</a:t>
            </a:r>
          </a:p>
        </p:txBody>
      </p:sp>
      <p:pic>
        <p:nvPicPr>
          <p:cNvPr id="14338" name="Picture 2" descr="https://lh4.googleusercontent.com/wrA7oE4kbAUSf1ery3g-yv_sLvuCiCiE43NQPHSHg1QZxVIHBYk7-EgLh5UI6Fyz-MxEc0tu_4vprOViN7Y26EQ0DEugXv7WUDHrYLtill9DgEpZ-kQbsf_p4VFwVCjCxoxpq-H5">
            <a:extLst>
              <a:ext uri="{FF2B5EF4-FFF2-40B4-BE49-F238E27FC236}">
                <a16:creationId xmlns:a16="http://schemas.microsoft.com/office/drawing/2014/main" id="{253D7A0C-C8DF-4A76-A1E0-B70D1ED50B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71" y="1690688"/>
            <a:ext cx="2828569" cy="282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https://lh6.googleusercontent.com/XqUiHcLXQ1ZOuVJTgLs2Oae6FtDZo_-w-syOcc8wSr9Vx56d1QfHNJPyJ4GQf40l-ShnFLvnMxH-tUf7kRKDYvz59q3Zl94Xrcj0K8op6GO1xcd6h3AEoAricpGMKq9kvKzkpQtL">
            <a:extLst>
              <a:ext uri="{FF2B5EF4-FFF2-40B4-BE49-F238E27FC236}">
                <a16:creationId xmlns:a16="http://schemas.microsoft.com/office/drawing/2014/main" id="{CD7E53D6-B8D8-484C-808A-09B517006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975" y="1855075"/>
            <a:ext cx="19240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https://lh6.googleusercontent.com/AbACN-EncJ0xkBrULab_DzJmWnip7BNEmjYza7IP76EXxpVsg_i9SYqeuJsQeXanfdDjXNbXt4Jg4y2W9occSz_Bj_tMN9fGmt5psiPnlCoAmD3qR5we7JTiHxIEqgQzTcVNv5RG">
            <a:extLst>
              <a:ext uri="{FF2B5EF4-FFF2-40B4-BE49-F238E27FC236}">
                <a16:creationId xmlns:a16="http://schemas.microsoft.com/office/drawing/2014/main" id="{FE710025-70DC-42E9-A770-C47D1335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58" y="4319106"/>
            <a:ext cx="27432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https://lh5.googleusercontent.com/CctKspQNndpkGA6qSK4lGJMjjorVv_iQpq1wQ3mV6SXzuM-KCXy7x0c5zdL6e0_SAkMvwyVzpmmImpB0rZj6axqVWkBckqd-ByGqXYoQEJTqClTh6TM_ChANcerl1sLRDySeWwSR">
            <a:extLst>
              <a:ext uri="{FF2B5EF4-FFF2-40B4-BE49-F238E27FC236}">
                <a16:creationId xmlns:a16="http://schemas.microsoft.com/office/drawing/2014/main" id="{8D7360DD-5F87-42FB-96FA-8D963319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013" y="2395056"/>
            <a:ext cx="192405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66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626C-BB40-4138-80EA-91747AAE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F2F73E-11CC-415F-AD1B-917B11C694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9971350"/>
              </p:ext>
            </p:extLst>
          </p:nvPr>
        </p:nvGraphicFramePr>
        <p:xfrm>
          <a:off x="7238558" y="1793169"/>
          <a:ext cx="4115242" cy="4608263"/>
        </p:xfrm>
        <a:graphic>
          <a:graphicData uri="http://schemas.openxmlformats.org/drawingml/2006/table">
            <a:tbl>
              <a:tblPr/>
              <a:tblGrid>
                <a:gridCol w="2053447">
                  <a:extLst>
                    <a:ext uri="{9D8B030D-6E8A-4147-A177-3AD203B41FA5}">
                      <a16:colId xmlns:a16="http://schemas.microsoft.com/office/drawing/2014/main" val="2180001987"/>
                    </a:ext>
                  </a:extLst>
                </a:gridCol>
                <a:gridCol w="2061795">
                  <a:extLst>
                    <a:ext uri="{9D8B030D-6E8A-4147-A177-3AD203B41FA5}">
                      <a16:colId xmlns:a16="http://schemas.microsoft.com/office/drawing/2014/main" val="955385563"/>
                    </a:ext>
                  </a:extLst>
                </a:gridCol>
              </a:tblGrid>
              <a:tr h="421951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Overhead Expenses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Cost Per Month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319078"/>
                  </a:ext>
                </a:extLst>
              </a:tr>
              <a:tr h="410885"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Rent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1500$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555998"/>
                  </a:ext>
                </a:extLst>
              </a:tr>
              <a:tr h="410885"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Insurance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300$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8859101"/>
                  </a:ext>
                </a:extLst>
              </a:tr>
              <a:tr h="421951"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Permits and License 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150$ (Per annum)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225870"/>
                  </a:ext>
                </a:extLst>
              </a:tr>
              <a:tr h="421951"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Appliances</a:t>
                      </a:r>
                      <a:endParaRPr lang="en-US" sz="1400" dirty="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1000-1500$ (One-time expense)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9590086"/>
                  </a:ext>
                </a:extLst>
              </a:tr>
              <a:tr h="421951"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Credit Card Processing fees</a:t>
                      </a:r>
                      <a:endParaRPr lang="en-US" sz="1400" dirty="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500$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698043"/>
                  </a:ext>
                </a:extLst>
              </a:tr>
              <a:tr h="421951"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Promotion Expenses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500$ - 1000$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9160261"/>
                  </a:ext>
                </a:extLst>
              </a:tr>
              <a:tr h="410885"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Wages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8,640$</a:t>
                      </a:r>
                      <a:endParaRPr lang="en-US" sz="1400" dirty="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15708"/>
                  </a:ext>
                </a:extLst>
              </a:tr>
              <a:tr h="421951"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Administrative expenses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150$ - 500$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1304592"/>
                  </a:ext>
                </a:extLst>
              </a:tr>
              <a:tr h="421951">
                <a:tc>
                  <a:txBody>
                    <a:bodyPr/>
                    <a:lstStyle/>
                    <a:p>
                      <a:pPr marL="88900" marR="88900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Loan Interest 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292$ (50,000$ with 7% APR)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070677"/>
                  </a:ext>
                </a:extLst>
              </a:tr>
              <a:tr h="421951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1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 Cost per month</a:t>
                      </a:r>
                      <a:endParaRPr lang="en-US" sz="1400">
                        <a:effectLst/>
                      </a:endParaRPr>
                    </a:p>
                  </a:txBody>
                  <a:tcPr marL="50715" marR="50715" marT="50715" marB="5071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11035$</a:t>
                      </a:r>
                      <a:endParaRPr lang="en-US" sz="1400" dirty="0">
                        <a:effectLst/>
                      </a:endParaRPr>
                    </a:p>
                  </a:txBody>
                  <a:tcPr marL="50715" marR="50715" marT="50715" marB="50715">
                    <a:lnL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4B08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82188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8C71AD1F-7F36-4651-8960-4DE3F3810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0252B1-AC3C-4AC0-BB15-5438A6EFFF72}"/>
              </a:ext>
            </a:extLst>
          </p:cNvPr>
          <p:cNvSpPr txBox="1"/>
          <p:nvPr/>
        </p:nvSpPr>
        <p:spPr>
          <a:xfrm>
            <a:off x="508000" y="2112141"/>
            <a:ext cx="59131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Food price = Raw material used + Overhead cost per food + Profit per meal</a:t>
            </a:r>
          </a:p>
          <a:p>
            <a:endParaRPr lang="en-US" b="1" dirty="0"/>
          </a:p>
          <a:p>
            <a:r>
              <a:rPr lang="en-US" dirty="0"/>
              <a:t>A profitable restaurant runs with a net margin of 20 to 25% on every sale, we are focusing on net margin around 10 to 15% inside the campus and 30-35% off campus.</a:t>
            </a:r>
          </a:p>
          <a:p>
            <a:endParaRPr lang="en-US" dirty="0"/>
          </a:p>
          <a:p>
            <a:r>
              <a:rPr lang="en-US" dirty="0"/>
              <a:t>Spinach guacamole comes around 4.62$ before adding 40% overhead expense. After adding overhead expense, the cost of appetizer is 6.468$ and adding 15% profit margin to the appetizer makes it 7.4382$. With  8.25% tax the price will come up to 8.045$.</a:t>
            </a:r>
          </a:p>
          <a:p>
            <a:endParaRPr lang="en-US" b="0" dirty="0">
              <a:effectLst/>
            </a:endParaRPr>
          </a:p>
          <a:p>
            <a:r>
              <a:rPr lang="en-US" dirty="0"/>
              <a:t>Our food price will vary between 7$- 12$ which students are ready to pay for healthy food.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30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9FE4-BECC-4A54-854C-DFFB6F11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 (Contd.)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2899AE-6E66-49BE-AB6A-99A165B663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836382"/>
              </p:ext>
            </p:extLst>
          </p:nvPr>
        </p:nvGraphicFramePr>
        <p:xfrm>
          <a:off x="425547" y="1690689"/>
          <a:ext cx="4762902" cy="5028614"/>
        </p:xfrm>
        <a:graphic>
          <a:graphicData uri="http://schemas.openxmlformats.org/drawingml/2006/table">
            <a:tbl>
              <a:tblPr/>
              <a:tblGrid>
                <a:gridCol w="2491851">
                  <a:extLst>
                    <a:ext uri="{9D8B030D-6E8A-4147-A177-3AD203B41FA5}">
                      <a16:colId xmlns:a16="http://schemas.microsoft.com/office/drawing/2014/main" val="2285981108"/>
                    </a:ext>
                  </a:extLst>
                </a:gridCol>
                <a:gridCol w="2271051">
                  <a:extLst>
                    <a:ext uri="{9D8B030D-6E8A-4147-A177-3AD203B41FA5}">
                      <a16:colId xmlns:a16="http://schemas.microsoft.com/office/drawing/2014/main" val="306458753"/>
                    </a:ext>
                  </a:extLst>
                </a:gridCol>
              </a:tblGrid>
              <a:tr h="4815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UNITS SOLD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646448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August - 2019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700 - 800 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504500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September - 2019 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1600 – 2000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042583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October - 2019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2000 – 2100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2959918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November - 2019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2000 -2100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258505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December - 2019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700 – 1000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890308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January – 2020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700 – 1800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337544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February- 2020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2000 – 3000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029796"/>
                  </a:ext>
                </a:extLst>
              </a:tr>
              <a:tr h="48151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March – 2020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2000 – 3500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0830030"/>
                  </a:ext>
                </a:extLst>
              </a:tr>
              <a:tr h="3474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April – 2020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2000 – 2200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072170"/>
                  </a:ext>
                </a:extLst>
              </a:tr>
              <a:tr h="34748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 - 2020</a:t>
                      </a:r>
                      <a:endParaRPr lang="en-US" sz="1500" b="1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2000 –2200</a:t>
                      </a:r>
                      <a:endParaRPr lang="en-US" sz="1500" b="1" dirty="0">
                        <a:effectLst/>
                      </a:endParaRPr>
                    </a:p>
                  </a:txBody>
                  <a:tcPr marL="53694" marR="53694" marT="53694" marB="53694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783745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551366C-F235-4C05-9BF4-6089D39AAA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859678" y="1880"/>
            <a:ext cx="35810985" cy="50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 UNITS SOLD PER MONTH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796608-8C0C-4951-A947-4C432801C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9289250"/>
              </p:ext>
            </p:extLst>
          </p:nvPr>
        </p:nvGraphicFramePr>
        <p:xfrm>
          <a:off x="5345044" y="1690688"/>
          <a:ext cx="6095116" cy="5028617"/>
        </p:xfrm>
        <a:graphic>
          <a:graphicData uri="http://schemas.openxmlformats.org/drawingml/2006/table">
            <a:tbl>
              <a:tblPr/>
              <a:tblGrid>
                <a:gridCol w="3125368">
                  <a:extLst>
                    <a:ext uri="{9D8B030D-6E8A-4147-A177-3AD203B41FA5}">
                      <a16:colId xmlns:a16="http://schemas.microsoft.com/office/drawing/2014/main" val="576773157"/>
                    </a:ext>
                  </a:extLst>
                </a:gridCol>
                <a:gridCol w="2969748">
                  <a:extLst>
                    <a:ext uri="{9D8B030D-6E8A-4147-A177-3AD203B41FA5}">
                      <a16:colId xmlns:a16="http://schemas.microsoft.com/office/drawing/2014/main" val="675397543"/>
                    </a:ext>
                  </a:extLst>
                </a:gridCol>
              </a:tblGrid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SALES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116874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August - 2019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$5,600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150873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September - 2019 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$17,000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748470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October - 2019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$17,850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969488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November - 2019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$15,300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8928271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December - 2019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$15,300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092338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January – 2020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$25,500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271146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February- 2020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$29,750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555272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March – 2020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$29,750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1401381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April – 2020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$18,700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380454"/>
                  </a:ext>
                </a:extLst>
              </a:tr>
              <a:tr h="45714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 - 2020</a:t>
                      </a:r>
                      <a:endParaRPr lang="en-US" b="1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$18,700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896213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4CE295C6-1BDD-4A18-9BBF-D9A758C56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7125" y="1286515"/>
            <a:ext cx="12072674" cy="4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8872" tIns="25392" rIns="8887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C6C6F0A-ED96-4527-A1F9-076CEB9D5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931" y="24790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242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green salad&#10;&#10;Description generated with very high confidence">
            <a:extLst>
              <a:ext uri="{FF2B5EF4-FFF2-40B4-BE49-F238E27FC236}">
                <a16:creationId xmlns:a16="http://schemas.microsoft.com/office/drawing/2014/main" id="{B11B42B7-0FB2-4A72-9054-1A4AF6D2E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56"/>
          <a:stretch/>
        </p:blipFill>
        <p:spPr>
          <a:xfrm>
            <a:off x="-17" y="10"/>
            <a:ext cx="12192000" cy="68559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F4E506-F313-44AC-B164-5E8FB40BC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277333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Team Members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9ABA6-9335-4728-BC66-2A56193A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272888" cy="3181684"/>
          </a:xfrm>
        </p:spPr>
        <p:txBody>
          <a:bodyPr anchor="t">
            <a:normAutofit/>
          </a:bodyPr>
          <a:lstStyle/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endParaRPr lang="en-US" sz="1800" dirty="0"/>
          </a:p>
          <a:p>
            <a:pPr marL="0" indent="0" fontAlgn="base">
              <a:buNone/>
            </a:pPr>
            <a:r>
              <a:rPr lang="en-US" sz="1800" dirty="0"/>
              <a:t>Ashkan Aminian</a:t>
            </a:r>
          </a:p>
          <a:p>
            <a:pPr marL="0" indent="0" fontAlgn="base">
              <a:buNone/>
            </a:pPr>
            <a:r>
              <a:rPr lang="en-US" sz="1800" dirty="0"/>
              <a:t>Namratha Channabasavaiah</a:t>
            </a:r>
          </a:p>
          <a:p>
            <a:pPr marL="0" indent="0" fontAlgn="base">
              <a:buNone/>
            </a:pPr>
            <a:r>
              <a:rPr lang="en-US" sz="1800" dirty="0"/>
              <a:t>Sidheswar Venkatachalapathi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7" name="Freeform 49">
            <a:extLst>
              <a:ext uri="{FF2B5EF4-FFF2-40B4-BE49-F238E27FC236}">
                <a16:creationId xmlns:a16="http://schemas.microsoft.com/office/drawing/2014/main" id="{EF9B8DF2-C3F5-49A2-94D2-F7B65A0F1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4" y="581159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zza sitting on a table&#10;&#10;Description generated with high confidence">
            <a:extLst>
              <a:ext uri="{FF2B5EF4-FFF2-40B4-BE49-F238E27FC236}">
                <a16:creationId xmlns:a16="http://schemas.microsoft.com/office/drawing/2014/main" id="{D72994D4-9D2F-49A7-8708-D7C024CA6C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r="35910" b="1"/>
          <a:stretch/>
        </p:blipFill>
        <p:spPr>
          <a:xfrm>
            <a:off x="6893342" y="760562"/>
            <a:ext cx="5298683" cy="6097438"/>
          </a:xfrm>
          <a:custGeom>
            <a:avLst/>
            <a:gdLst>
              <a:gd name="connsiteX0" fmla="*/ 3120528 w 5298683"/>
              <a:gd name="connsiteY0" fmla="*/ 0 h 6097438"/>
              <a:gd name="connsiteX1" fmla="*/ 5105473 w 5298683"/>
              <a:gd name="connsiteY1" fmla="*/ 712577 h 6097438"/>
              <a:gd name="connsiteX2" fmla="*/ 5298683 w 5298683"/>
              <a:gd name="connsiteY2" fmla="*/ 888178 h 6097438"/>
              <a:gd name="connsiteX3" fmla="*/ 5298683 w 5298683"/>
              <a:gd name="connsiteY3" fmla="*/ 5352876 h 6097438"/>
              <a:gd name="connsiteX4" fmla="*/ 5105473 w 5298683"/>
              <a:gd name="connsiteY4" fmla="*/ 5528477 h 6097438"/>
              <a:gd name="connsiteX5" fmla="*/ 4335177 w 5298683"/>
              <a:gd name="connsiteY5" fmla="*/ 5995828 h 6097438"/>
              <a:gd name="connsiteX6" fmla="*/ 4057556 w 5298683"/>
              <a:gd name="connsiteY6" fmla="*/ 6097438 h 6097438"/>
              <a:gd name="connsiteX7" fmla="*/ 2183499 w 5298683"/>
              <a:gd name="connsiteY7" fmla="*/ 6097438 h 6097438"/>
              <a:gd name="connsiteX8" fmla="*/ 1905878 w 5298683"/>
              <a:gd name="connsiteY8" fmla="*/ 5995828 h 6097438"/>
              <a:gd name="connsiteX9" fmla="*/ 0 w 5298683"/>
              <a:gd name="connsiteY9" fmla="*/ 3120527 h 6097438"/>
              <a:gd name="connsiteX10" fmla="*/ 3120528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3120528" y="0"/>
                </a:moveTo>
                <a:cubicBezTo>
                  <a:pt x="3874524" y="0"/>
                  <a:pt x="4566062" y="267415"/>
                  <a:pt x="5105473" y="712577"/>
                </a:cubicBezTo>
                <a:lnTo>
                  <a:pt x="5298683" y="888178"/>
                </a:lnTo>
                <a:lnTo>
                  <a:pt x="5298683" y="5352876"/>
                </a:lnTo>
                <a:lnTo>
                  <a:pt x="5105473" y="5528477"/>
                </a:lnTo>
                <a:cubicBezTo>
                  <a:pt x="4874296" y="5719261"/>
                  <a:pt x="4615179" y="5877397"/>
                  <a:pt x="4335177" y="5995828"/>
                </a:cubicBezTo>
                <a:lnTo>
                  <a:pt x="4057556" y="6097438"/>
                </a:lnTo>
                <a:lnTo>
                  <a:pt x="2183499" y="6097438"/>
                </a:lnTo>
                <a:lnTo>
                  <a:pt x="1905878" y="5995828"/>
                </a:lnTo>
                <a:cubicBezTo>
                  <a:pt x="785873" y="5522106"/>
                  <a:pt x="0" y="4413092"/>
                  <a:pt x="0" y="3120527"/>
                </a:cubicBezTo>
                <a:cubicBezTo>
                  <a:pt x="0" y="1397108"/>
                  <a:pt x="1397108" y="0"/>
                  <a:pt x="312052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2206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9F7E-B167-4185-85D6-B4AE5679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 (Contd.) 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14DEC5C2-052A-4DEC-9FBB-2FFC784998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723778"/>
              </p:ext>
            </p:extLst>
          </p:nvPr>
        </p:nvGraphicFramePr>
        <p:xfrm>
          <a:off x="1930400" y="1820388"/>
          <a:ext cx="8026400" cy="4351343"/>
        </p:xfrm>
        <a:graphic>
          <a:graphicData uri="http://schemas.openxmlformats.org/drawingml/2006/table">
            <a:tbl>
              <a:tblPr/>
              <a:tblGrid>
                <a:gridCol w="4013200">
                  <a:extLst>
                    <a:ext uri="{9D8B030D-6E8A-4147-A177-3AD203B41FA5}">
                      <a16:colId xmlns:a16="http://schemas.microsoft.com/office/drawing/2014/main" val="3405690563"/>
                    </a:ext>
                  </a:extLst>
                </a:gridCol>
                <a:gridCol w="4013200">
                  <a:extLst>
                    <a:ext uri="{9D8B030D-6E8A-4147-A177-3AD203B41FA5}">
                      <a16:colId xmlns:a16="http://schemas.microsoft.com/office/drawing/2014/main" val="581369159"/>
                    </a:ext>
                  </a:extLst>
                </a:gridCol>
              </a:tblGrid>
              <a:tr h="8462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COST OF GOODS SOLD</a:t>
                      </a:r>
                      <a:endParaRPr lang="en-US" sz="1800">
                        <a:effectLst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(including overhead expenses)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159752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August - 2019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$5,176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120495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September - 2019 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$12,960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012645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October - 2019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$13,620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224177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November - 2019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$6,468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6046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December - 2019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$6,468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805987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January – 2020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$11,642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72211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February- 2020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$13,582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61301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March – 2020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$22,638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1568204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April – 2020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$14,229</a:t>
                      </a:r>
                      <a:endParaRPr lang="en-US" sz="180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1870722"/>
                  </a:ext>
                </a:extLst>
              </a:tr>
              <a:tr h="35051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 - 2020</a:t>
                      </a:r>
                      <a:endParaRPr lang="en-US" sz="1800" b="1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$14,229</a:t>
                      </a:r>
                      <a:endParaRPr lang="en-US" sz="1800" dirty="0">
                        <a:effectLst/>
                      </a:endParaRPr>
                    </a:p>
                  </a:txBody>
                  <a:tcPr marL="62591" marR="62591" marT="62591" marB="62591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111853"/>
                  </a:ext>
                </a:extLst>
              </a:tr>
            </a:tbl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85082A62-CF8C-4676-97AC-A09C043CA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874631" y="-199718"/>
            <a:ext cx="28845843" cy="85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0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9F7E-B167-4185-85D6-B4AE5679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 (Contd.)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5082A62-CF8C-4676-97AC-A09C043CA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874631" y="-199718"/>
            <a:ext cx="28845843" cy="85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458" name="Picture 2" descr="https://lh4.googleusercontent.com/u_b9FBcSmfl-VqH3NT5dUHglBMcNq1WRtVCumSupnjyJdrBvYAWsqfWlDJF--6Gw-I1QE4GEIYpMphB-3GHvJOLtv-Zv71CvmmIl8UDXZDAYYd0wWdtLtnS4nqZD_vVPa4DaQiFi">
            <a:extLst>
              <a:ext uri="{FF2B5EF4-FFF2-40B4-BE49-F238E27FC236}">
                <a16:creationId xmlns:a16="http://schemas.microsoft.com/office/drawing/2014/main" id="{10E5F5EF-06D0-4187-B4BA-778F181A08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60" y="1813549"/>
            <a:ext cx="7213600" cy="421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98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9F7E-B167-4185-85D6-B4AE5679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 (Contd.)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5082A62-CF8C-4676-97AC-A09C043CA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874631" y="-199718"/>
            <a:ext cx="28845843" cy="85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ED54B3A-ABD6-4A49-AB84-7B69D7649F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4387078"/>
              </p:ext>
            </p:extLst>
          </p:nvPr>
        </p:nvGraphicFramePr>
        <p:xfrm>
          <a:off x="5975985" y="1900714"/>
          <a:ext cx="4324350" cy="414020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721749084"/>
                    </a:ext>
                  </a:extLst>
                </a:gridCol>
                <a:gridCol w="2190750">
                  <a:extLst>
                    <a:ext uri="{9D8B030D-6E8A-4147-A177-3AD203B41FA5}">
                      <a16:colId xmlns:a16="http://schemas.microsoft.com/office/drawing/2014/main" val="65546942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GROSS PROFIT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38012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August - 2019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$424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140533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September - 2019 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$4,040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9902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October - 2019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$4,230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513975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November - 2019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$8,832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7014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December - 2019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$8,832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56536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January – 2020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$13,858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591088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February- 2020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$16,168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8279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March – 2020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$7,112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10995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April – 2020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$4,471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08111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 - 2020</a:t>
                      </a:r>
                      <a:endParaRPr lang="en-US" b="1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$4,471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7063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6174417-2664-495A-8A34-64CA48B090A2}"/>
              </a:ext>
            </a:extLst>
          </p:cNvPr>
          <p:cNvSpPr/>
          <p:nvPr/>
        </p:nvSpPr>
        <p:spPr>
          <a:xfrm>
            <a:off x="838200" y="3244334"/>
            <a:ext cx="4054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Gross Profit</a:t>
            </a:r>
            <a:r>
              <a:rPr lang="en-US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Sales – Cost of Goods sold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924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9F7E-B167-4185-85D6-B4AE5679B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 (Contd.) 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5082A62-CF8C-4676-97AC-A09C043CA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874631" y="-199718"/>
            <a:ext cx="28845843" cy="85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E62E864-6108-468C-B634-FE7D19705A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605622"/>
              </p:ext>
            </p:extLst>
          </p:nvPr>
        </p:nvGraphicFramePr>
        <p:xfrm>
          <a:off x="6201444" y="1690688"/>
          <a:ext cx="4198552" cy="4351340"/>
        </p:xfrm>
        <a:graphic>
          <a:graphicData uri="http://schemas.openxmlformats.org/drawingml/2006/table">
            <a:tbl>
              <a:tblPr/>
              <a:tblGrid>
                <a:gridCol w="2041217">
                  <a:extLst>
                    <a:ext uri="{9D8B030D-6E8A-4147-A177-3AD203B41FA5}">
                      <a16:colId xmlns:a16="http://schemas.microsoft.com/office/drawing/2014/main" val="3264396333"/>
                    </a:ext>
                  </a:extLst>
                </a:gridCol>
                <a:gridCol w="2157335">
                  <a:extLst>
                    <a:ext uri="{9D8B030D-6E8A-4147-A177-3AD203B41FA5}">
                      <a16:colId xmlns:a16="http://schemas.microsoft.com/office/drawing/2014/main" val="1630064936"/>
                    </a:ext>
                  </a:extLst>
                </a:gridCol>
              </a:tblGrid>
              <a:tr h="330017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MONTH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NET PROFIT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263943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August - 2019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$389.02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1054468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September - 2019 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$3706.7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086528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October - 2019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$3881.025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555134"/>
                  </a:ext>
                </a:extLst>
              </a:tr>
              <a:tr h="354463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November - 2019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$8103.36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934084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December - 2019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$8103.36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176116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January – 2020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$12714.715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422889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February- 2020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$14834.14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060061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March – 2020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$6525.26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11628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April – 2020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$4102.1425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609799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May - 2020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$4102.1425</a:t>
                      </a:r>
                      <a:endParaRPr lang="en-US" sz="170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4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55935"/>
                  </a:ext>
                </a:extLst>
              </a:tr>
              <a:tr h="366686">
                <a:tc>
                  <a:txBody>
                    <a:bodyPr/>
                    <a:lstStyle/>
                    <a:p>
                      <a:pPr marL="88900" marR="88900" algn="ctr" rtl="0" fontAlgn="t"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US" sz="1700" b="1">
                        <a:effectLst/>
                      </a:endParaRPr>
                    </a:p>
                  </a:txBody>
                  <a:tcPr marL="61114" marR="61114" marT="61114" marB="61114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88900" marR="88900" algn="ct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$66461.865</a:t>
                      </a:r>
                      <a:endParaRPr lang="en-US" sz="1700" dirty="0">
                        <a:effectLst/>
                      </a:endParaRPr>
                    </a:p>
                  </a:txBody>
                  <a:tcPr marL="61114" marR="61114" marT="61114" marB="61114" anchor="b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CA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73614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F68B8A65-21CD-4267-BC57-708DAC386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4720" y="-1349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8872" tIns="25392" rIns="8887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31062F-56B9-4001-A3D7-D7B6B0F60026}"/>
              </a:ext>
            </a:extLst>
          </p:cNvPr>
          <p:cNvSpPr/>
          <p:nvPr/>
        </p:nvSpPr>
        <p:spPr>
          <a:xfrm>
            <a:off x="522970" y="3312360"/>
            <a:ext cx="5467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Net Profit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=  Gross Profit – EBIT(8.25% on Gross profit)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4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91913-9136-4186-BDFA-CEE5C919D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Projections (Contd.) </a:t>
            </a:r>
          </a:p>
        </p:txBody>
      </p:sp>
      <p:pic>
        <p:nvPicPr>
          <p:cNvPr id="21507" name="Picture 3" descr="https://lh3.googleusercontent.com/mlmlam0Ez428FBXpTGPqhv4SBNDslOcTFleOL0HZ_hroxHmXMM40x1A5WSVGOyVBypI04Wug_2K3LSGn8eemtPEEm4WxRzxWJtDeyW7VKy0dvcRUwYf3-iOkZdeHgbAZhxPw84nw">
            <a:extLst>
              <a:ext uri="{FF2B5EF4-FFF2-40B4-BE49-F238E27FC236}">
                <a16:creationId xmlns:a16="http://schemas.microsoft.com/office/drawing/2014/main" id="{6BD57A4D-0B1E-46B8-A692-3B7CF1E793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914" y="2110737"/>
            <a:ext cx="7098171" cy="414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3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zza sitting on a table&#10;&#10;Description generated with high confidence">
            <a:extLst>
              <a:ext uri="{FF2B5EF4-FFF2-40B4-BE49-F238E27FC236}">
                <a16:creationId xmlns:a16="http://schemas.microsoft.com/office/drawing/2014/main" id="{FC0F5914-F2F7-44E5-85F1-C8054BF60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7" r="9091" b="128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ACB2E-DA17-4867-A434-1BA078AE5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 What we sell?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58973-FCC7-4D71-B61A-58B60915A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b="1" dirty="0"/>
              <a:t>Mission Statement:</a:t>
            </a:r>
            <a:r>
              <a:rPr lang="en-US" sz="1800" dirty="0"/>
              <a:t> “ </a:t>
            </a:r>
            <a:r>
              <a:rPr lang="en-US" sz="1800" i="1" dirty="0"/>
              <a:t>To promote a healthy - vegan lifestyle through the use of high quality organic, non-GMO ingredients and give our customers the best </a:t>
            </a:r>
            <a:r>
              <a:rPr lang="en-US" sz="1800" i="1" dirty="0" err="1"/>
              <a:t>foodgasm</a:t>
            </a:r>
            <a:r>
              <a:rPr lang="en-US" sz="1800" i="1" dirty="0"/>
              <a:t> of their life. OH YEAH! </a:t>
            </a:r>
            <a:r>
              <a:rPr lang="en-US" sz="1800" dirty="0"/>
              <a:t>”</a:t>
            </a:r>
            <a:endParaRPr lang="en-US" sz="1800" b="0" dirty="0">
              <a:effectLst/>
            </a:endParaRPr>
          </a:p>
          <a:p>
            <a:pPr marL="0" indent="0">
              <a:buNone/>
            </a:pPr>
            <a:br>
              <a:rPr lang="en-US" sz="1800" b="0" dirty="0">
                <a:effectLst/>
              </a:rPr>
            </a:br>
            <a:r>
              <a:rPr lang="en-US" sz="1800" b="1" dirty="0"/>
              <a:t>Vision statement:</a:t>
            </a:r>
            <a:r>
              <a:rPr lang="en-US" sz="1800" dirty="0"/>
              <a:t> “ </a:t>
            </a:r>
            <a:r>
              <a:rPr lang="en-US" sz="1800" i="1" dirty="0" err="1"/>
              <a:t>VeganHub</a:t>
            </a:r>
            <a:r>
              <a:rPr lang="en-US" sz="1800" i="1" dirty="0"/>
              <a:t> desires to be the benchmark of the healthy food industry </a:t>
            </a:r>
            <a:r>
              <a:rPr lang="en-US" sz="1800" dirty="0"/>
              <a:t>”</a:t>
            </a:r>
          </a:p>
          <a:p>
            <a:pPr marL="0" indent="0">
              <a:buNone/>
            </a:pPr>
            <a:endParaRPr lang="en-US" sz="1800" b="0" dirty="0">
              <a:effectLst/>
            </a:endParaRPr>
          </a:p>
          <a:p>
            <a:pPr marL="0" indent="0">
              <a:buNone/>
            </a:pPr>
            <a:endParaRPr lang="en-US" sz="1800" b="0" dirty="0">
              <a:effectLst/>
            </a:endParaRP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4032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uilding that has a sign on the side of a road&#10;&#10;Description generated with very high confidence">
            <a:extLst>
              <a:ext uri="{FF2B5EF4-FFF2-40B4-BE49-F238E27FC236}">
                <a16:creationId xmlns:a16="http://schemas.microsoft.com/office/drawing/2014/main" id="{C54002AD-B445-4A38-9FB4-C12CF748C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7" b="25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51EBB-5C3D-421D-8716-6D1F41DED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Where are we located?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29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78AF-ECD6-4751-A0D4-179A80DE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96" y="-8355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Competitors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0ABD1-766E-4869-9ABA-C4BBE5EC45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63" y="1348034"/>
            <a:ext cx="10869098" cy="49396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	On-Campus 	   		      	Off-Campus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E8C95C-1BAD-4BF3-BC66-597434D541C7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6096000" y="1348033"/>
            <a:ext cx="26712" cy="493964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A211EB06-FAA3-4C69-96B4-7712D0DB5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592" y="2159529"/>
            <a:ext cx="1474485" cy="683178"/>
          </a:xfrm>
          <a:prstGeom prst="rect">
            <a:avLst/>
          </a:prstGeom>
        </p:spPr>
      </p:pic>
      <p:pic>
        <p:nvPicPr>
          <p:cNvPr id="32" name="Picture 3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98C56649-9245-4B9A-9A8A-33D367BF1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6" y="1932463"/>
            <a:ext cx="1438275" cy="1438275"/>
          </a:xfrm>
          <a:prstGeom prst="rect">
            <a:avLst/>
          </a:prstGeom>
        </p:spPr>
      </p:pic>
      <p:pic>
        <p:nvPicPr>
          <p:cNvPr id="34" name="Picture 3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1597B8D-C6E9-4D57-90C9-5D235500E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4" y="1976273"/>
            <a:ext cx="1190626" cy="1190626"/>
          </a:xfrm>
          <a:prstGeom prst="rect">
            <a:avLst/>
          </a:prstGeom>
        </p:spPr>
      </p:pic>
      <p:pic>
        <p:nvPicPr>
          <p:cNvPr id="38" name="Picture 37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0F833D1-EBC5-4433-A29F-2631DDDD4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26" y="3146343"/>
            <a:ext cx="1438275" cy="13430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5E7960-CB66-4E6A-8033-EFC3276FB2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669" y="4324778"/>
            <a:ext cx="1654111" cy="792936"/>
          </a:xfrm>
          <a:prstGeom prst="rect">
            <a:avLst/>
          </a:prstGeom>
        </p:spPr>
      </p:pic>
      <p:pic>
        <p:nvPicPr>
          <p:cNvPr id="42" name="Picture 4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878099AC-5E45-4A62-8AA6-043546AC8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586" y="3370700"/>
            <a:ext cx="1438275" cy="721292"/>
          </a:xfrm>
          <a:prstGeom prst="rect">
            <a:avLst/>
          </a:prstGeom>
        </p:spPr>
      </p:pic>
      <p:pic>
        <p:nvPicPr>
          <p:cNvPr id="44" name="Picture 43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16C2911-0158-449F-A6D0-53B791B549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89" y="4655899"/>
            <a:ext cx="1438275" cy="1438275"/>
          </a:xfrm>
          <a:prstGeom prst="rect">
            <a:avLst/>
          </a:prstGeom>
        </p:spPr>
      </p:pic>
      <p:pic>
        <p:nvPicPr>
          <p:cNvPr id="46" name="Picture 45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E9B90E0-05FF-4C28-BD39-44F1B38041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73" y="2233459"/>
            <a:ext cx="1190625" cy="6477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0EB24C0-999D-45C1-A35A-094AF6FEAE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6" y="4672021"/>
            <a:ext cx="1931996" cy="716502"/>
          </a:xfrm>
          <a:prstGeom prst="rect">
            <a:avLst/>
          </a:prstGeom>
        </p:spPr>
      </p:pic>
      <p:pic>
        <p:nvPicPr>
          <p:cNvPr id="50" name="Picture 49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3B1715DC-DDD8-4BE8-86C6-94E3CF1DB43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2" t="1" r="21190" b="-7045"/>
          <a:stretch/>
        </p:blipFill>
        <p:spPr>
          <a:xfrm>
            <a:off x="6619047" y="1976273"/>
            <a:ext cx="1504269" cy="1452727"/>
          </a:xfrm>
          <a:prstGeom prst="rect">
            <a:avLst/>
          </a:prstGeom>
        </p:spPr>
      </p:pic>
      <p:pic>
        <p:nvPicPr>
          <p:cNvPr id="52" name="Picture 5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D20055-813E-4492-8FE2-AD8959B8B47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9" t="24508" r="-3098" b="27200"/>
          <a:stretch/>
        </p:blipFill>
        <p:spPr>
          <a:xfrm>
            <a:off x="6446204" y="3585660"/>
            <a:ext cx="2247865" cy="1034955"/>
          </a:xfrm>
          <a:prstGeom prst="rect">
            <a:avLst/>
          </a:prstGeom>
        </p:spPr>
      </p:pic>
      <p:pic>
        <p:nvPicPr>
          <p:cNvPr id="54" name="Picture 53" descr="A close up of a sign&#10;&#10;Description generated with high confidence">
            <a:extLst>
              <a:ext uri="{FF2B5EF4-FFF2-40B4-BE49-F238E27FC236}">
                <a16:creationId xmlns:a16="http://schemas.microsoft.com/office/drawing/2014/main" id="{E59B39BA-B0A0-4A22-B310-78A3BB967F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682" y="3258333"/>
            <a:ext cx="1358444" cy="1689608"/>
          </a:xfrm>
          <a:prstGeom prst="rect">
            <a:avLst/>
          </a:prstGeom>
        </p:spPr>
      </p:pic>
      <p:pic>
        <p:nvPicPr>
          <p:cNvPr id="56" name="Picture 55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88519ADF-2866-4067-8775-9D6817C69D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100" y="1614333"/>
            <a:ext cx="1412553" cy="127436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FE0EC2F-541C-4D5B-91BF-243BE1F67C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51" y="5100951"/>
            <a:ext cx="4088793" cy="1035950"/>
          </a:xfrm>
          <a:prstGeom prst="rect">
            <a:avLst/>
          </a:prstGeom>
        </p:spPr>
      </p:pic>
      <p:pic>
        <p:nvPicPr>
          <p:cNvPr id="61" name="Picture 6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E5A176-AB3B-47C1-A9BF-65CB168040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50" y="1419225"/>
            <a:ext cx="76581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1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1D6ECA-1A59-46E4-BB9F-DAC541C1E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Marketing Objectives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C35F8BE-5C1E-4384-AE80-46E24855B6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93555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82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late of food on a wooden table&#10;&#10;Description generated with very high confidence">
            <a:extLst>
              <a:ext uri="{FF2B5EF4-FFF2-40B4-BE49-F238E27FC236}">
                <a16:creationId xmlns:a16="http://schemas.microsoft.com/office/drawing/2014/main" id="{DB991869-78B5-446D-BB7A-C3DF67661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7169" r="1" b="140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F1819-CBD9-40C9-9D8E-0B13067D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043409"/>
          </a:xfrm>
        </p:spPr>
        <p:txBody>
          <a:bodyPr>
            <a:normAutofit/>
          </a:bodyPr>
          <a:lstStyle/>
          <a:p>
            <a:r>
              <a:rPr lang="en-US" sz="3600" dirty="0"/>
              <a:t>Target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A105-F388-4F20-ACEE-461187EE0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42" y="1774372"/>
            <a:ext cx="4062642" cy="2754086"/>
          </a:xfrm>
        </p:spPr>
        <p:txBody>
          <a:bodyPr anchor="t">
            <a:normAutofit/>
          </a:bodyPr>
          <a:lstStyle/>
          <a:p>
            <a:r>
              <a:rPr lang="en-US" sz="1800" dirty="0"/>
              <a:t>Vegans </a:t>
            </a:r>
          </a:p>
          <a:p>
            <a:r>
              <a:rPr lang="en-US" sz="1800" dirty="0"/>
              <a:t>Health conscious people</a:t>
            </a:r>
          </a:p>
          <a:p>
            <a:r>
              <a:rPr lang="en-US" sz="1800" dirty="0"/>
              <a:t>UT Dallas students </a:t>
            </a:r>
          </a:p>
          <a:p>
            <a:r>
              <a:rPr lang="en-US" sz="1800" dirty="0"/>
              <a:t>Working professionals </a:t>
            </a:r>
          </a:p>
        </p:txBody>
      </p:sp>
    </p:spTree>
    <p:extLst>
      <p:ext uri="{BB962C8B-B14F-4D97-AF65-F5344CB8AC3E}">
        <p14:creationId xmlns:p14="http://schemas.microsoft.com/office/powerpoint/2010/main" val="1363205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8" name="Rectangle 191">
            <a:extLst>
              <a:ext uri="{FF2B5EF4-FFF2-40B4-BE49-F238E27FC236}">
                <a16:creationId xmlns:a16="http://schemas.microsoft.com/office/drawing/2014/main" id="{1E2E0AFE-704B-4CB8-AB9D-D44727875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575911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4F104F-BD00-48EC-A219-D1DD4483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4911826" cy="13449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/>
              <a:t>Target Market - Vegans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20A6BE1-809D-4158-B0FB-7E933E00F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201845"/>
              </p:ext>
            </p:extLst>
          </p:nvPr>
        </p:nvGraphicFramePr>
        <p:xfrm>
          <a:off x="817780" y="1985238"/>
          <a:ext cx="4913312" cy="3625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124" name="Picture 4" descr="https://lh3.googleusercontent.com/6TmHYgw674LVGGb7NwT5xTU_J1nxaHCRHud-rrwN1PXjSTn2uBSuqbfGD8jUT2cpDn-0NaxpCGHaZgwllL1PVoV4Sabbb8DN4jYPcBcHzedGFUrmMXgEW1cd3uNG6TLYxV8dTRed">
            <a:extLst>
              <a:ext uri="{FF2B5EF4-FFF2-40B4-BE49-F238E27FC236}">
                <a16:creationId xmlns:a16="http://schemas.microsoft.com/office/drawing/2014/main" id="{7D47125D-8F9D-4286-96BD-0C641D11B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732" y="405552"/>
            <a:ext cx="4666043" cy="24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lh5.googleusercontent.com/Nwoqf4nvLQDYen50MRf4Zy9RAmC8CgIkaov96Vip8zXMVCxwWTBR8uyqw657Cj4bb0pCmTg_YMBoD3rNtF0Gtg7MStHq1Ctm2EnsB7Y-PwzP-8FiyNy46A-2gttEsyNOYTxRnHi5">
            <a:extLst>
              <a:ext uri="{FF2B5EF4-FFF2-40B4-BE49-F238E27FC236}">
                <a16:creationId xmlns:a16="http://schemas.microsoft.com/office/drawing/2014/main" id="{BDF2BE06-93B8-4FC2-8A4F-817140742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732" y="3428999"/>
            <a:ext cx="4935488" cy="2319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78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9B60D-EDD8-455E-AC61-CD330669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Target Market - Health Conscious People</a:t>
            </a:r>
          </a:p>
        </p:txBody>
      </p:sp>
      <p:pic>
        <p:nvPicPr>
          <p:cNvPr id="86" name="Picture 2" descr="https://lh6.googleusercontent.com/WwWl3IGoRsSS1GQzGq5BAz2UF9CevfhM91lktJwe41sMxYbgrne05fzxNmgGrKNq5bs8PP-kvK5GJUw_tBFg6Kr2SUy6SicTd-OVnMdRKXHMqs31U9dvmrtXRDVnJWmgHsQLMKad">
            <a:extLst>
              <a:ext uri="{FF2B5EF4-FFF2-40B4-BE49-F238E27FC236}">
                <a16:creationId xmlns:a16="http://schemas.microsoft.com/office/drawing/2014/main" id="{91CDCE82-D0B0-4E97-A42F-5DCC153AAE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54" y="1675227"/>
            <a:ext cx="10339292" cy="439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495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</TotalTime>
  <Words>697</Words>
  <Application>Microsoft Office PowerPoint</Application>
  <PresentationFormat>Widescreen</PresentationFormat>
  <Paragraphs>212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Team Members </vt:lpstr>
      <vt:lpstr> What we sell?</vt:lpstr>
      <vt:lpstr>Where are we located?</vt:lpstr>
      <vt:lpstr>Competitors</vt:lpstr>
      <vt:lpstr>Marketing Objectives</vt:lpstr>
      <vt:lpstr>Target Market</vt:lpstr>
      <vt:lpstr>Target Market - Vegans</vt:lpstr>
      <vt:lpstr>Target Market - Health Conscious People</vt:lpstr>
      <vt:lpstr>Target Market – Students and Professionals</vt:lpstr>
      <vt:lpstr>Promotions</vt:lpstr>
      <vt:lpstr>GO SOCIAL!</vt:lpstr>
      <vt:lpstr>BRING ON THE CONTESTS!</vt:lpstr>
      <vt:lpstr>WEBSITES AND BLOGS</vt:lpstr>
      <vt:lpstr>ENCOURAGE PHOTO-FRIENDLY ENVIRONMENT</vt:lpstr>
      <vt:lpstr>REACH OUT TO SOCIAL MEDIA BLOGGERS</vt:lpstr>
      <vt:lpstr>PARTNERSHIPS WITH FITNESS CENTERS</vt:lpstr>
      <vt:lpstr>Financial Projections</vt:lpstr>
      <vt:lpstr>Financial Projections (Contd.) </vt:lpstr>
      <vt:lpstr>Financial Projections (Contd.) </vt:lpstr>
      <vt:lpstr>Financial Projections (Contd.) </vt:lpstr>
      <vt:lpstr>Financial Projections (Contd.) </vt:lpstr>
      <vt:lpstr>Financial Projections (Contd.) </vt:lpstr>
      <vt:lpstr>Financial Projections (Contd.)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Channabasavaiah, Namratha</dc:creator>
  <cp:lastModifiedBy>Channabasavaiah, Namratha</cp:lastModifiedBy>
  <cp:revision>28</cp:revision>
  <dcterms:created xsi:type="dcterms:W3CDTF">2018-11-27T19:54:46Z</dcterms:created>
  <dcterms:modified xsi:type="dcterms:W3CDTF">2018-11-28T02:13:18Z</dcterms:modified>
</cp:coreProperties>
</file>